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263" r:id="rId3"/>
    <p:sldId id="257" r:id="rId4"/>
    <p:sldId id="269" r:id="rId5"/>
    <p:sldId id="265" r:id="rId6"/>
    <p:sldId id="270" r:id="rId7"/>
    <p:sldId id="262" r:id="rId8"/>
    <p:sldId id="268" r:id="rId9"/>
    <p:sldId id="266" r:id="rId10"/>
    <p:sldId id="267" r:id="rId11"/>
    <p:sldId id="258" r:id="rId12"/>
    <p:sldId id="264" r:id="rId13"/>
    <p:sldId id="259" r:id="rId14"/>
    <p:sldId id="260" r:id="rId15"/>
    <p:sldId id="261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76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300" r:id="rId37"/>
    <p:sldId id="301" r:id="rId38"/>
    <p:sldId id="302" r:id="rId39"/>
    <p:sldId id="303" r:id="rId40"/>
    <p:sldId id="298" r:id="rId41"/>
    <p:sldId id="271" r:id="rId42"/>
    <p:sldId id="272" r:id="rId43"/>
    <p:sldId id="273" r:id="rId44"/>
    <p:sldId id="274" r:id="rId45"/>
    <p:sldId id="304" r:id="rId46"/>
    <p:sldId id="305" r:id="rId47"/>
    <p:sldId id="306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2094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1208B-FCF2-41D8-9020-9D772979A58A}" type="datetimeFigureOut">
              <a:rPr lang="en-US" smtClean="0"/>
              <a:pPr/>
              <a:t>6/19/2024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D558D-1540-47D7-A1CF-2C653AB7719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EE19D91-F498-421C-92CA-09EDFAFCCDF6}" type="datetimeFigureOut">
              <a:rPr lang="en-US" smtClean="0"/>
              <a:pPr/>
              <a:t>6/19/2024</a:t>
            </a:fld>
            <a:endParaRPr lang="en-I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35F5E9A-F89E-45D1-A569-98B49C6C742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E19D91-F498-421C-92CA-09EDFAFCCDF6}" type="datetimeFigureOut">
              <a:rPr lang="en-US" smtClean="0"/>
              <a:pPr/>
              <a:t>6/19/2024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5F5E9A-F89E-45D1-A569-98B49C6C742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E19D91-F498-421C-92CA-09EDFAFCCDF6}" type="datetimeFigureOut">
              <a:rPr lang="en-US" smtClean="0"/>
              <a:pPr/>
              <a:t>6/19/2024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5F5E9A-F89E-45D1-A569-98B49C6C742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E19D91-F498-421C-92CA-09EDFAFCCDF6}" type="datetimeFigureOut">
              <a:rPr lang="en-US" smtClean="0"/>
              <a:pPr/>
              <a:t>6/19/2024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5F5E9A-F89E-45D1-A569-98B49C6C742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EE19D91-F498-421C-92CA-09EDFAFCCDF6}" type="datetimeFigureOut">
              <a:rPr lang="en-US" smtClean="0"/>
              <a:pPr/>
              <a:t>6/19/2024</a:t>
            </a:fld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35F5E9A-F89E-45D1-A569-98B49C6C742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E19D91-F498-421C-92CA-09EDFAFCCDF6}" type="datetimeFigureOut">
              <a:rPr lang="en-US" smtClean="0"/>
              <a:pPr/>
              <a:t>6/19/2024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35F5E9A-F89E-45D1-A569-98B49C6C742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E19D91-F498-421C-92CA-09EDFAFCCDF6}" type="datetimeFigureOut">
              <a:rPr lang="en-US" smtClean="0"/>
              <a:pPr/>
              <a:t>6/19/2024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35F5E9A-F89E-45D1-A569-98B49C6C742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E19D91-F498-421C-92CA-09EDFAFCCDF6}" type="datetimeFigureOut">
              <a:rPr lang="en-US" smtClean="0"/>
              <a:pPr/>
              <a:t>6/19/2024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5F5E9A-F89E-45D1-A569-98B49C6C742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E19D91-F498-421C-92CA-09EDFAFCCDF6}" type="datetimeFigureOut">
              <a:rPr lang="en-US" smtClean="0"/>
              <a:pPr/>
              <a:t>6/19/2024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5F5E9A-F89E-45D1-A569-98B49C6C742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EE19D91-F498-421C-92CA-09EDFAFCCDF6}" type="datetimeFigureOut">
              <a:rPr lang="en-US" smtClean="0"/>
              <a:pPr/>
              <a:t>6/19/2024</a:t>
            </a:fld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35F5E9A-F89E-45D1-A569-98B49C6C742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EE19D91-F498-421C-92CA-09EDFAFCCDF6}" type="datetimeFigureOut">
              <a:rPr lang="en-US" smtClean="0"/>
              <a:pPr/>
              <a:t>6/19/2024</a:t>
            </a:fld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35F5E9A-F89E-45D1-A569-98B49C6C742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EE19D91-F498-421C-92CA-09EDFAFCCDF6}" type="datetimeFigureOut">
              <a:rPr lang="en-US" smtClean="0"/>
              <a:pPr/>
              <a:t>6/19/2024</a:t>
            </a:fld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35F5E9A-F89E-45D1-A569-98B49C6C742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ELBOW BIOMECHANICS 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0166" y="4857760"/>
            <a:ext cx="6560234" cy="17526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IN" dirty="0" smtClean="0"/>
              <a:t>Dr Payal Dhawale</a:t>
            </a:r>
          </a:p>
          <a:p>
            <a:pPr algn="ctr"/>
            <a:r>
              <a:rPr lang="en-IN" dirty="0" smtClean="0"/>
              <a:t>Dept. Of Sports Physiotherapy</a:t>
            </a:r>
          </a:p>
          <a:p>
            <a:pPr algn="ctr"/>
            <a:r>
              <a:rPr lang="en-IN" dirty="0" smtClean="0"/>
              <a:t>MGM Institute Of Physiotherapy</a:t>
            </a:r>
          </a:p>
          <a:p>
            <a:pPr algn="ctr"/>
            <a:r>
              <a:rPr lang="en-IN" dirty="0" smtClean="0"/>
              <a:t>Chh. Sambhajinagar</a:t>
            </a: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Ligaments</a:t>
            </a:r>
            <a:r>
              <a:rPr lang="en-US" dirty="0" smtClean="0"/>
              <a:t> 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2 main ligaments – </a:t>
            </a:r>
          </a:p>
          <a:p>
            <a:pPr marL="571500" indent="-571500">
              <a:lnSpc>
                <a:spcPct val="90000"/>
              </a:lnSpc>
            </a:pPr>
            <a:r>
              <a:rPr lang="en-US" dirty="0" smtClean="0"/>
              <a:t>Medial Collateral Ligament</a:t>
            </a:r>
          </a:p>
          <a:p>
            <a:pPr marL="571500" indent="-571500">
              <a:lnSpc>
                <a:spcPct val="90000"/>
              </a:lnSpc>
            </a:pPr>
            <a:r>
              <a:rPr lang="en-US" dirty="0" smtClean="0"/>
              <a:t>Lateral collateral Ligament</a:t>
            </a:r>
          </a:p>
          <a:p>
            <a:endParaRPr lang="en-I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457594"/>
            <a:ext cx="5784721" cy="318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The elbow joint is considered to be a compound joint that functions as a modified or loose hinge joint. </a:t>
            </a:r>
          </a:p>
          <a:p>
            <a:endParaRPr lang="en-IN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3913" y="3214686"/>
            <a:ext cx="3181359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One degree of freedom is possible at the elbow, permitting the motions of flexion and extension, </a:t>
            </a:r>
          </a:p>
          <a:p>
            <a:r>
              <a:rPr lang="en-IN" dirty="0" smtClean="0"/>
              <a:t>which occur in the </a:t>
            </a:r>
            <a:r>
              <a:rPr lang="en-IN" dirty="0" err="1" smtClean="0"/>
              <a:t>sagittal</a:t>
            </a:r>
            <a:r>
              <a:rPr lang="en-IN" dirty="0" smtClean="0"/>
              <a:t> plane around a coronal axis.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 slight bit of axial rotation and side-to-side motion of the ulna occurs during flexion and extension, and that is why the elbow is considered to be a modified or loose hinge joint rather than a pure hinge joint.</a:t>
            </a:r>
            <a:endParaRPr lang="en-IN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Two major ligaments and five muscles are directly associated with the elbow joint. </a:t>
            </a:r>
          </a:p>
          <a:p>
            <a:r>
              <a:rPr lang="en-IN" dirty="0" smtClean="0"/>
              <a:t>Three of the muscles are flexors that cross the anterior aspect of the joint. </a:t>
            </a:r>
          </a:p>
          <a:p>
            <a:r>
              <a:rPr lang="en-IN" dirty="0" smtClean="0"/>
              <a:t>The other two muscles are extensors that cross the posterior aspect of the joint.</a:t>
            </a:r>
            <a:endParaRPr lang="en-IN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Extension</a:t>
            </a:r>
            <a:r>
              <a:rPr lang="en-IN" dirty="0" smtClean="0"/>
              <a:t> – triceps </a:t>
            </a:r>
            <a:r>
              <a:rPr lang="en-IN" dirty="0" err="1" smtClean="0"/>
              <a:t>brachii</a:t>
            </a:r>
            <a:r>
              <a:rPr lang="en-IN" dirty="0" smtClean="0"/>
              <a:t> and </a:t>
            </a:r>
            <a:r>
              <a:rPr lang="en-IN" dirty="0" err="1" smtClean="0"/>
              <a:t>anconeus</a:t>
            </a:r>
            <a:endParaRPr lang="en-IN" dirty="0" smtClean="0"/>
          </a:p>
          <a:p>
            <a:r>
              <a:rPr lang="en-IN" b="1" dirty="0" smtClean="0"/>
              <a:t>Flexion</a:t>
            </a:r>
            <a:r>
              <a:rPr lang="en-IN" dirty="0" smtClean="0"/>
              <a:t> – </a:t>
            </a:r>
            <a:r>
              <a:rPr lang="en-IN" dirty="0" err="1" smtClean="0"/>
              <a:t>brachialis</a:t>
            </a:r>
            <a:r>
              <a:rPr lang="en-IN" dirty="0" smtClean="0"/>
              <a:t>, biceps </a:t>
            </a:r>
            <a:r>
              <a:rPr lang="en-IN" dirty="0" err="1" smtClean="0"/>
              <a:t>brachii</a:t>
            </a:r>
            <a:r>
              <a:rPr lang="en-IN" dirty="0" smtClean="0"/>
              <a:t>, </a:t>
            </a:r>
            <a:r>
              <a:rPr lang="en-IN" dirty="0" err="1" smtClean="0"/>
              <a:t>brachioradialis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Ligaments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b="1" u="sng" dirty="0" smtClean="0"/>
              <a:t>Medial Collateral Ligament 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    3 parts –</a:t>
            </a:r>
          </a:p>
          <a:p>
            <a:pPr marL="571500" indent="-571500">
              <a:lnSpc>
                <a:spcPct val="90000"/>
              </a:lnSpc>
              <a:buFont typeface="Arial" charset="0"/>
              <a:buAutoNum type="alphaLcPeriod"/>
            </a:pPr>
            <a:r>
              <a:rPr lang="en-US" dirty="0" smtClean="0"/>
              <a:t>Anterior </a:t>
            </a:r>
          </a:p>
          <a:p>
            <a:pPr marL="571500" indent="-571500">
              <a:lnSpc>
                <a:spcPct val="90000"/>
              </a:lnSpc>
              <a:buFont typeface="Arial" charset="0"/>
              <a:buAutoNum type="alphaLcPeriod"/>
            </a:pPr>
            <a:r>
              <a:rPr lang="en-US" dirty="0" smtClean="0"/>
              <a:t>Posterior</a:t>
            </a:r>
          </a:p>
          <a:p>
            <a:pPr marL="571500" indent="-571500">
              <a:lnSpc>
                <a:spcPct val="90000"/>
              </a:lnSpc>
              <a:buFont typeface="Arial" charset="0"/>
              <a:buAutoNum type="alphaLcPeriod"/>
            </a:pPr>
            <a:r>
              <a:rPr lang="en-US" dirty="0" smtClean="0"/>
              <a:t>Transverse/Oblique</a:t>
            </a:r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000504"/>
            <a:ext cx="4070209" cy="2241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62364" y="1964164"/>
            <a:ext cx="4981602" cy="417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algn="just"/>
            <a:r>
              <a:rPr lang="en-US" dirty="0" smtClean="0"/>
              <a:t>Anterior Fibers :strongest </a:t>
            </a:r>
          </a:p>
          <a:p>
            <a:pPr marL="514350" indent="-514350" algn="just">
              <a:buNone/>
            </a:pPr>
            <a:r>
              <a:rPr lang="en-US" dirty="0" smtClean="0"/>
              <a:t>&amp; stiffest </a:t>
            </a:r>
          </a:p>
          <a:p>
            <a:pPr marL="514350" indent="-514350" algn="just">
              <a:buFont typeface="Calibri" pitchFamily="34" charset="0"/>
              <a:buNone/>
            </a:pPr>
            <a:endParaRPr lang="en-US" dirty="0" smtClean="0"/>
          </a:p>
          <a:p>
            <a:pPr marL="514350" indent="-514350" algn="just">
              <a:buNone/>
            </a:pPr>
            <a:r>
              <a:rPr lang="en-US" dirty="0" smtClean="0"/>
              <a:t>Arise from anterior aspect of medial epicondyle &amp; insert on medial part of  </a:t>
            </a:r>
            <a:r>
              <a:rPr lang="en-US" dirty="0" err="1" smtClean="0"/>
              <a:t>coronoid</a:t>
            </a:r>
            <a:r>
              <a:rPr lang="en-US" dirty="0" smtClean="0"/>
              <a:t> process of ulna</a:t>
            </a:r>
          </a:p>
          <a:p>
            <a:pPr marL="514350" indent="-514350" algn="just">
              <a:buFont typeface="Wingdings" pitchFamily="2" charset="2"/>
              <a:buChar char="q"/>
            </a:pPr>
            <a:endParaRPr lang="en-US" dirty="0" smtClean="0"/>
          </a:p>
          <a:p>
            <a:pPr marL="514350" indent="-514350" algn="just">
              <a:buNone/>
            </a:pPr>
            <a:r>
              <a:rPr lang="en-US" dirty="0" smtClean="0"/>
              <a:t> Consists of 3 anatomically &amp; functionally distinct fibers based on proximal attachment</a:t>
            </a:r>
          </a:p>
          <a:p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1" y="411653"/>
            <a:ext cx="3000396" cy="251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 algn="just">
              <a:lnSpc>
                <a:spcPct val="90000"/>
              </a:lnSpc>
              <a:buNone/>
            </a:pPr>
            <a:r>
              <a:rPr lang="en-US" dirty="0" smtClean="0"/>
              <a:t>Fibers arising from anterior surface of medial condyle –  taut in full extension</a:t>
            </a:r>
          </a:p>
          <a:p>
            <a:pPr marL="571500" indent="-571500" algn="just">
              <a:lnSpc>
                <a:spcPct val="90000"/>
              </a:lnSpc>
              <a:buFont typeface="Arial" charset="0"/>
              <a:buAutoNum type="arabicPeriod"/>
            </a:pPr>
            <a:endParaRPr lang="en-US" dirty="0" smtClean="0"/>
          </a:p>
          <a:p>
            <a:pPr marL="571500" indent="-571500" algn="just">
              <a:lnSpc>
                <a:spcPct val="90000"/>
              </a:lnSpc>
              <a:buNone/>
            </a:pPr>
            <a:r>
              <a:rPr lang="en-US" dirty="0" smtClean="0"/>
              <a:t>Fibers arising from below tip of medial epicondyle –  taut in 90</a:t>
            </a:r>
            <a:r>
              <a:rPr lang="en-IN" dirty="0" smtClean="0"/>
              <a:t>°</a:t>
            </a:r>
            <a:r>
              <a:rPr lang="en-US" dirty="0" smtClean="0"/>
              <a:t> flexion to full flexion </a:t>
            </a:r>
          </a:p>
          <a:p>
            <a:pPr marL="571500" indent="-571500" algn="just">
              <a:lnSpc>
                <a:spcPct val="90000"/>
              </a:lnSpc>
              <a:buFont typeface="Arial" charset="0"/>
              <a:buAutoNum type="arabicPeriod"/>
            </a:pPr>
            <a:endParaRPr lang="en-US" dirty="0" smtClean="0"/>
          </a:p>
          <a:p>
            <a:pPr marL="571500" indent="-571500" algn="just">
              <a:lnSpc>
                <a:spcPct val="90000"/>
              </a:lnSpc>
              <a:buNone/>
            </a:pPr>
            <a:r>
              <a:rPr lang="en-US" dirty="0" smtClean="0"/>
              <a:t>Fibers arising from inferior edge of medial epicondyle –  always taut throughout full ROM</a:t>
            </a:r>
            <a:endParaRPr lang="en-I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 joints &amp; muscles of elbow complex  serve an important role to provide mobility as well as stability function for the hand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err="1" smtClean="0"/>
              <a:t>Uniaxial</a:t>
            </a:r>
            <a:r>
              <a:rPr lang="en-US" dirty="0" smtClean="0"/>
              <a:t> </a:t>
            </a:r>
            <a:r>
              <a:rPr lang="en-US" dirty="0" err="1" smtClean="0"/>
              <a:t>diarthrodial</a:t>
            </a:r>
            <a:r>
              <a:rPr lang="en-US" dirty="0" smtClean="0"/>
              <a:t> joint of hinge type with 1 degree of freedom of motion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Anterior portion of the MCL is considered to be the primary stabilizer of the elbow to </a:t>
            </a:r>
            <a:r>
              <a:rPr lang="en-US" dirty="0" err="1" smtClean="0"/>
              <a:t>valgus</a:t>
            </a:r>
            <a:r>
              <a:rPr lang="en-US" dirty="0" smtClean="0"/>
              <a:t> stress in the range of elbow flexion from 20-120 deg of flexion</a:t>
            </a:r>
          </a:p>
          <a:p>
            <a:pPr>
              <a:buNone/>
            </a:pPr>
            <a:r>
              <a:rPr lang="en-US" dirty="0" smtClean="0"/>
              <a:t>Primary restraint to </a:t>
            </a:r>
            <a:r>
              <a:rPr lang="en-US" dirty="0" err="1" smtClean="0"/>
              <a:t>valgus</a:t>
            </a:r>
            <a:r>
              <a:rPr lang="en-US" dirty="0" smtClean="0"/>
              <a:t> at </a:t>
            </a:r>
            <a:r>
              <a:rPr lang="en-IN" dirty="0" smtClean="0"/>
              <a:t>30°, 60°, and 90°</a:t>
            </a:r>
            <a:r>
              <a:rPr lang="en-US" dirty="0" smtClean="0"/>
              <a:t>of flexion</a:t>
            </a:r>
          </a:p>
          <a:p>
            <a:pPr>
              <a:buNone/>
            </a:pPr>
            <a:r>
              <a:rPr lang="en-US" dirty="0" err="1" smtClean="0"/>
              <a:t>Coprimary</a:t>
            </a:r>
            <a:r>
              <a:rPr lang="en-US" dirty="0" smtClean="0"/>
              <a:t> restraint to </a:t>
            </a:r>
            <a:r>
              <a:rPr lang="en-US" dirty="0" err="1" smtClean="0"/>
              <a:t>valgus</a:t>
            </a:r>
            <a:r>
              <a:rPr lang="en-US" dirty="0" smtClean="0"/>
              <a:t> at 120</a:t>
            </a:r>
            <a:r>
              <a:rPr lang="en-IN" dirty="0" smtClean="0"/>
              <a:t>°</a:t>
            </a:r>
            <a:r>
              <a:rPr lang="en-US" dirty="0" smtClean="0"/>
              <a:t>  of flexion 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Posterior Fibers 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71500" indent="-571500">
              <a:buFont typeface="Wingdings" pitchFamily="2" charset="2"/>
              <a:buNone/>
            </a:pPr>
            <a:endParaRPr lang="en-US" dirty="0" smtClean="0"/>
          </a:p>
          <a:p>
            <a:pPr marL="571500" indent="-571500"/>
            <a:r>
              <a:rPr lang="en-US" dirty="0" smtClean="0"/>
              <a:t>Attachment – </a:t>
            </a:r>
          </a:p>
          <a:p>
            <a:pPr marL="571500" indent="-571500">
              <a:buNone/>
            </a:pPr>
            <a:r>
              <a:rPr lang="en-US" dirty="0" smtClean="0"/>
              <a:t>    Originate - Posterior part of medial</a:t>
            </a:r>
          </a:p>
          <a:p>
            <a:pPr marL="571500" indent="-571500">
              <a:buNone/>
            </a:pPr>
            <a:r>
              <a:rPr lang="en-US" dirty="0" smtClean="0"/>
              <a:t>                     epicondyle</a:t>
            </a:r>
          </a:p>
          <a:p>
            <a:pPr marL="571500" indent="-571500">
              <a:buNone/>
            </a:pPr>
            <a:r>
              <a:rPr lang="en-US" dirty="0" smtClean="0"/>
              <a:t>     Insert      - Medial margin of </a:t>
            </a:r>
            <a:r>
              <a:rPr lang="en-US" dirty="0" err="1" smtClean="0"/>
              <a:t>olecranon</a:t>
            </a:r>
            <a:r>
              <a:rPr lang="en-US" dirty="0" smtClean="0"/>
              <a:t> &amp;</a:t>
            </a:r>
          </a:p>
          <a:p>
            <a:pPr marL="571500" indent="-571500">
              <a:buNone/>
            </a:pPr>
            <a:r>
              <a:rPr lang="en-US" dirty="0" smtClean="0"/>
              <a:t>                     </a:t>
            </a:r>
            <a:r>
              <a:rPr lang="en-US" dirty="0" err="1" smtClean="0"/>
              <a:t>coronoid</a:t>
            </a:r>
            <a:r>
              <a:rPr lang="en-US" dirty="0" smtClean="0"/>
              <a:t>  process</a:t>
            </a:r>
          </a:p>
          <a:p>
            <a:pPr marL="571500" indent="-571500"/>
            <a:r>
              <a:rPr lang="en-US" dirty="0" smtClean="0"/>
              <a:t>Primary restraint to </a:t>
            </a:r>
            <a:r>
              <a:rPr lang="en-US" dirty="0" err="1" smtClean="0"/>
              <a:t>valgus</a:t>
            </a:r>
            <a:r>
              <a:rPr lang="en-US" dirty="0" smtClean="0"/>
              <a:t> at 120</a:t>
            </a:r>
            <a:r>
              <a:rPr lang="en-IN" dirty="0" smtClean="0"/>
              <a:t>°</a:t>
            </a:r>
            <a:r>
              <a:rPr lang="en-US" dirty="0" smtClean="0"/>
              <a:t>  of flex &amp; secondary restraint at 30</a:t>
            </a:r>
            <a:r>
              <a:rPr lang="en-IN" dirty="0" smtClean="0"/>
              <a:t>°</a:t>
            </a:r>
            <a:r>
              <a:rPr lang="en-US" dirty="0" smtClean="0"/>
              <a:t> &amp; 90</a:t>
            </a:r>
            <a:r>
              <a:rPr lang="en-IN" dirty="0" smtClean="0"/>
              <a:t>°</a:t>
            </a:r>
            <a:r>
              <a:rPr lang="en-US" dirty="0" smtClean="0"/>
              <a:t>  of flexion</a:t>
            </a:r>
          </a:p>
          <a:p>
            <a:endParaRPr lang="en-US" dirty="0" smtClean="0"/>
          </a:p>
          <a:p>
            <a:r>
              <a:rPr lang="en-US" dirty="0" smtClean="0"/>
              <a:t>Function –</a:t>
            </a:r>
          </a:p>
          <a:p>
            <a:r>
              <a:rPr lang="en-US" dirty="0" smtClean="0"/>
              <a:t>Becomes taut in extremes of elbow flexion &amp; so limits extension</a:t>
            </a:r>
          </a:p>
          <a:p>
            <a:r>
              <a:rPr lang="en-US" dirty="0" smtClean="0"/>
              <a:t>Prevents posterior translation of radial head</a:t>
            </a:r>
            <a:endParaRPr lang="en-IN" dirty="0" smtClean="0"/>
          </a:p>
          <a:p>
            <a:pPr marL="571500" indent="-571500">
              <a:buNone/>
            </a:pPr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Transverse Fibers 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None/>
            </a:pPr>
            <a:endParaRPr lang="en-US" dirty="0" smtClean="0"/>
          </a:p>
          <a:p>
            <a:pPr marL="342900" indent="-342900">
              <a:buNone/>
            </a:pPr>
            <a:r>
              <a:rPr lang="en-US" dirty="0" smtClean="0"/>
              <a:t>Cross from </a:t>
            </a:r>
            <a:r>
              <a:rPr lang="en-US" dirty="0" err="1" smtClean="0"/>
              <a:t>olecranon</a:t>
            </a:r>
            <a:r>
              <a:rPr lang="en-US" dirty="0" smtClean="0"/>
              <a:t> to </a:t>
            </a:r>
            <a:r>
              <a:rPr lang="en-US" dirty="0" err="1" smtClean="0"/>
              <a:t>coronoid</a:t>
            </a:r>
            <a:r>
              <a:rPr lang="en-US" dirty="0" smtClean="0"/>
              <a:t> process of ulna</a:t>
            </a:r>
          </a:p>
          <a:p>
            <a:pPr marL="342900" indent="-342900">
              <a:buFont typeface="Wingdings" pitchFamily="2" charset="2"/>
              <a:buNone/>
            </a:pPr>
            <a:endParaRPr lang="en-US" dirty="0" smtClean="0"/>
          </a:p>
          <a:p>
            <a:pPr marL="342900" indent="-342900">
              <a:buNone/>
            </a:pPr>
            <a:r>
              <a:rPr lang="en-US" dirty="0" smtClean="0"/>
              <a:t> Since they originate &amp; insert on same bone , they don’t provide significant </a:t>
            </a:r>
            <a:r>
              <a:rPr lang="en-US" dirty="0" err="1" smtClean="0"/>
              <a:t>articular</a:t>
            </a:r>
            <a:r>
              <a:rPr lang="en-US" dirty="0" smtClean="0"/>
              <a:t> stability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Lateral Collateral ligamentous complex 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None/>
            </a:pPr>
            <a:endParaRPr lang="en-US" dirty="0" smtClean="0"/>
          </a:p>
          <a:p>
            <a:pPr marL="571500" indent="-571500">
              <a:buNone/>
            </a:pPr>
            <a:r>
              <a:rPr lang="en-US" dirty="0" smtClean="0"/>
              <a:t>Lateral Radial Collateral Ligament</a:t>
            </a:r>
          </a:p>
          <a:p>
            <a:pPr marL="571500" indent="-571500">
              <a:buNone/>
            </a:pPr>
            <a:r>
              <a:rPr lang="en-US" dirty="0" smtClean="0"/>
              <a:t>Lateral </a:t>
            </a:r>
            <a:r>
              <a:rPr lang="en-US" dirty="0" err="1" smtClean="0"/>
              <a:t>Ulnar</a:t>
            </a:r>
            <a:r>
              <a:rPr lang="en-US" dirty="0" smtClean="0"/>
              <a:t> Collateral Ligament</a:t>
            </a:r>
          </a:p>
          <a:p>
            <a:pPr marL="571500" indent="-571500">
              <a:buNone/>
            </a:pPr>
            <a:r>
              <a:rPr lang="en-US" dirty="0" smtClean="0"/>
              <a:t>Annular Collateral Ligament</a:t>
            </a:r>
          </a:p>
          <a:p>
            <a:pPr marL="571500" indent="-571500">
              <a:buNone/>
            </a:pPr>
            <a:endParaRPr lang="en-US" dirty="0" smtClean="0"/>
          </a:p>
          <a:p>
            <a:r>
              <a:rPr lang="en-US" dirty="0" smtClean="0"/>
              <a:t>Originates on lateral epicondyle &amp; immediately splits into 2 fiber bundles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Fan shaped </a:t>
            </a:r>
          </a:p>
          <a:p>
            <a:r>
              <a:rPr lang="en-IN" dirty="0" smtClean="0"/>
              <a:t>That extend from  </a:t>
            </a:r>
            <a:r>
              <a:rPr lang="en-IN" dirty="0" err="1" smtClean="0"/>
              <a:t>inf</a:t>
            </a:r>
            <a:r>
              <a:rPr lang="en-IN" dirty="0" smtClean="0"/>
              <a:t> aspect  lateral </a:t>
            </a:r>
            <a:r>
              <a:rPr lang="en-IN" dirty="0" err="1" smtClean="0"/>
              <a:t>epicondyle</a:t>
            </a:r>
            <a:r>
              <a:rPr lang="en-IN" dirty="0" smtClean="0"/>
              <a:t> of the </a:t>
            </a:r>
            <a:r>
              <a:rPr lang="en-IN" dirty="0" err="1" smtClean="0"/>
              <a:t>humerous</a:t>
            </a:r>
            <a:r>
              <a:rPr lang="en-IN" dirty="0" smtClean="0"/>
              <a:t> to merge with the annular ligament</a:t>
            </a:r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0612" t="1680"/>
          <a:stretch>
            <a:fillRect/>
          </a:stretch>
        </p:blipFill>
        <p:spPr bwMode="auto">
          <a:xfrm>
            <a:off x="5143505" y="3643314"/>
            <a:ext cx="349191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FIBER STABILIZATION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MCL</a:t>
            </a:r>
          </a:p>
          <a:p>
            <a:r>
              <a:rPr lang="en-US" dirty="0" smtClean="0"/>
              <a:t>All fibers stabilize against the </a:t>
            </a:r>
            <a:r>
              <a:rPr lang="en-US" dirty="0" err="1" smtClean="0"/>
              <a:t>valgus</a:t>
            </a:r>
            <a:r>
              <a:rPr lang="en-US" dirty="0" smtClean="0"/>
              <a:t> stress at elbow</a:t>
            </a:r>
          </a:p>
          <a:p>
            <a:endParaRPr lang="en-US" dirty="0" smtClean="0"/>
          </a:p>
          <a:p>
            <a:r>
              <a:rPr lang="en-US" dirty="0" smtClean="0"/>
              <a:t>LCL</a:t>
            </a:r>
            <a:endParaRPr lang="en-IN" dirty="0" smtClean="0"/>
          </a:p>
          <a:p>
            <a:r>
              <a:rPr lang="en-US" dirty="0" smtClean="0"/>
              <a:t>All fibers stabilize against the </a:t>
            </a:r>
            <a:r>
              <a:rPr lang="en-US" dirty="0" err="1" smtClean="0"/>
              <a:t>varus</a:t>
            </a:r>
            <a:r>
              <a:rPr lang="en-US" dirty="0" smtClean="0"/>
              <a:t> stress at elbow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Kinematics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800" dirty="0" smtClean="0"/>
              <a:t>One degree of freedom</a:t>
            </a:r>
          </a:p>
          <a:p>
            <a:pPr marL="952500" lvl="1" indent="-495300">
              <a:lnSpc>
                <a:spcPct val="90000"/>
              </a:lnSpc>
              <a:defRPr/>
            </a:pPr>
            <a:r>
              <a:rPr lang="en-US" sz="2800" dirty="0" smtClean="0"/>
              <a:t>Flexion:  135 to145</a:t>
            </a:r>
            <a:r>
              <a:rPr lang="en-US" sz="2800" dirty="0" smtClean="0">
                <a:cs typeface="Times New Roman" pitchFamily="18" charset="0"/>
              </a:rPr>
              <a:t>°</a:t>
            </a:r>
          </a:p>
          <a:p>
            <a:pPr marL="952500" lvl="1" indent="-495300">
              <a:lnSpc>
                <a:spcPct val="90000"/>
              </a:lnSpc>
              <a:defRPr/>
            </a:pPr>
            <a:r>
              <a:rPr lang="en-US" sz="2800" dirty="0" smtClean="0">
                <a:cs typeface="Times New Roman" pitchFamily="18" charset="0"/>
              </a:rPr>
              <a:t>Passive flexion: 150 to 160</a:t>
            </a:r>
          </a:p>
          <a:p>
            <a:pPr marL="952500" lvl="1" indent="-495300">
              <a:lnSpc>
                <a:spcPct val="90000"/>
              </a:lnSpc>
              <a:defRPr/>
            </a:pPr>
            <a:r>
              <a:rPr lang="en-US" sz="2800" dirty="0" smtClean="0">
                <a:cs typeface="Times New Roman" pitchFamily="18" charset="0"/>
              </a:rPr>
              <a:t>Extension:  -5° (hyperextension)</a:t>
            </a:r>
          </a:p>
          <a:p>
            <a:pPr marL="952500" lvl="1" indent="-495300">
              <a:lnSpc>
                <a:spcPct val="90000"/>
              </a:lnSpc>
              <a:defRPr/>
            </a:pPr>
            <a:r>
              <a:rPr lang="en-US" sz="2800" dirty="0" smtClean="0">
                <a:cs typeface="Times New Roman" pitchFamily="18" charset="0"/>
              </a:rPr>
              <a:t>Functional Range:  30-130°</a:t>
            </a:r>
          </a:p>
          <a:p>
            <a:pPr marL="952500" lvl="1" indent="-495300">
              <a:lnSpc>
                <a:spcPct val="90000"/>
              </a:lnSpc>
              <a:buNone/>
              <a:defRPr/>
            </a:pPr>
            <a:endParaRPr lang="en-US" sz="2800" dirty="0" smtClean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Carrying angle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Males – 0-5 deg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Females - 10-15 deg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Cubitus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valgus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/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varus</a:t>
            </a:r>
            <a:endParaRPr lang="en-I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357562"/>
            <a:ext cx="4029083" cy="3217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Axis of motion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Axis of motion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Axis for flexion &amp; extension is relatively fixed &amp; passes through the centre of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trochlea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&amp;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capitulum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bisecting the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longitudnal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axis of shaft of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humerus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3714752"/>
            <a:ext cx="2500330" cy="292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6500826" y="4929198"/>
            <a:ext cx="1357322" cy="214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err="1" smtClean="0"/>
              <a:t>Arthrokinematics</a:t>
            </a:r>
            <a:r>
              <a:rPr lang="en-US" sz="4800" kern="0" dirty="0" smtClean="0">
                <a:solidFill>
                  <a:srgbClr val="000000"/>
                </a:solidFill>
                <a:latin typeface="Verdana"/>
                <a:cs typeface="Arial"/>
              </a:rPr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US" b="1" dirty="0" smtClean="0"/>
              <a:t>At </a:t>
            </a:r>
            <a:r>
              <a:rPr lang="en-US" b="1" dirty="0" err="1" smtClean="0"/>
              <a:t>Humeroulnar</a:t>
            </a:r>
            <a:r>
              <a:rPr lang="en-US" b="1" dirty="0" smtClean="0"/>
              <a:t>  </a:t>
            </a:r>
            <a:r>
              <a:rPr lang="en-US" b="1" dirty="0" err="1" smtClean="0"/>
              <a:t>jt</a:t>
            </a:r>
            <a:r>
              <a:rPr lang="en-US" b="1" dirty="0" smtClean="0"/>
              <a:t> </a:t>
            </a:r>
          </a:p>
          <a:p>
            <a:pPr marL="342900" indent="-342900" algn="just">
              <a:buNone/>
            </a:pPr>
            <a:r>
              <a:rPr lang="en-US" dirty="0" smtClean="0"/>
              <a:t> </a:t>
            </a:r>
            <a:r>
              <a:rPr lang="en-US" i="1" u="sng" dirty="0" smtClean="0"/>
              <a:t>Flexion –</a:t>
            </a:r>
          </a:p>
          <a:p>
            <a:pPr marL="342900" indent="-342900" algn="just">
              <a:buFont typeface="Wingdings" pitchFamily="2" charset="2"/>
              <a:buNone/>
            </a:pPr>
            <a:r>
              <a:rPr lang="en-US" dirty="0" smtClean="0"/>
              <a:t>   Concave surface of </a:t>
            </a:r>
            <a:r>
              <a:rPr lang="en-US" dirty="0" err="1" smtClean="0"/>
              <a:t>trochlear</a:t>
            </a:r>
            <a:r>
              <a:rPr lang="en-US" dirty="0" smtClean="0"/>
              <a:t> notch rolls    &amp; slides </a:t>
            </a:r>
            <a:r>
              <a:rPr lang="en-US" dirty="0" err="1" smtClean="0"/>
              <a:t>anteriorly</a:t>
            </a:r>
            <a:r>
              <a:rPr lang="en-US" dirty="0" smtClean="0"/>
              <a:t> on convex </a:t>
            </a:r>
            <a:r>
              <a:rPr lang="en-US" dirty="0" err="1" smtClean="0"/>
              <a:t>trochlea</a:t>
            </a:r>
            <a:endParaRPr lang="en-US" dirty="0" smtClean="0"/>
          </a:p>
          <a:p>
            <a:pPr marL="342900" indent="-342900" algn="just">
              <a:buNone/>
            </a:pPr>
            <a:r>
              <a:rPr lang="en-US" dirty="0" smtClean="0"/>
              <a:t> Full </a:t>
            </a:r>
            <a:r>
              <a:rPr lang="en-US" dirty="0" err="1" smtClean="0"/>
              <a:t>pasive</a:t>
            </a:r>
            <a:r>
              <a:rPr lang="en-US" dirty="0" smtClean="0"/>
              <a:t> elbow flexion requires elongation of the Posterior capsule, extensor ms, </a:t>
            </a:r>
            <a:r>
              <a:rPr lang="en-US" dirty="0" err="1" smtClean="0"/>
              <a:t>ulnar</a:t>
            </a:r>
            <a:r>
              <a:rPr lang="en-US" dirty="0" smtClean="0"/>
              <a:t> nerve, post </a:t>
            </a:r>
            <a:r>
              <a:rPr lang="en-US" dirty="0" err="1" smtClean="0"/>
              <a:t>fibres</a:t>
            </a:r>
            <a:r>
              <a:rPr lang="en-US" dirty="0" smtClean="0"/>
              <a:t> of MCL</a:t>
            </a:r>
          </a:p>
          <a:p>
            <a:pPr marL="342900" indent="-342900" algn="just">
              <a:buNone/>
            </a:pPr>
            <a:r>
              <a:rPr lang="en-US" dirty="0" smtClean="0"/>
              <a:t> Extension - vice versa 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The elbow complex includes the elbow joint (</a:t>
            </a:r>
            <a:r>
              <a:rPr lang="en-IN" dirty="0" err="1" smtClean="0"/>
              <a:t>humeroulnar</a:t>
            </a:r>
            <a:r>
              <a:rPr lang="en-IN" dirty="0" smtClean="0"/>
              <a:t> and </a:t>
            </a:r>
            <a:r>
              <a:rPr lang="en-IN" dirty="0" err="1" smtClean="0"/>
              <a:t>humeroradial</a:t>
            </a:r>
            <a:r>
              <a:rPr lang="en-IN" dirty="0" smtClean="0"/>
              <a:t> joints) and the proximal and distal </a:t>
            </a:r>
            <a:r>
              <a:rPr lang="en-IN" dirty="0" err="1" smtClean="0"/>
              <a:t>radioulnar</a:t>
            </a:r>
            <a:r>
              <a:rPr lang="en-IN" dirty="0" smtClean="0"/>
              <a:t> joints elbow and forearm </a:t>
            </a:r>
            <a:r>
              <a:rPr lang="en-IN" dirty="0" err="1" smtClean="0"/>
              <a:t>respectivily</a:t>
            </a:r>
            <a:r>
              <a:rPr lang="en-IN" dirty="0" smtClean="0"/>
              <a:t>.</a:t>
            </a:r>
            <a:endParaRPr lang="en-IN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Arthrokinematics</a:t>
            </a:r>
            <a:r>
              <a:rPr lang="en-US" sz="4800" kern="0" dirty="0" smtClean="0">
                <a:solidFill>
                  <a:srgbClr val="000000"/>
                </a:solidFill>
                <a:latin typeface="Verdana"/>
                <a:cs typeface="Arial"/>
              </a:rPr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At </a:t>
            </a:r>
            <a:r>
              <a:rPr lang="en-US" b="1" u="sng" dirty="0" err="1" smtClean="0"/>
              <a:t>Humeroradial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jt</a:t>
            </a:r>
            <a:endParaRPr lang="en-US" b="1" u="sng" dirty="0" smtClean="0"/>
          </a:p>
          <a:p>
            <a:pPr>
              <a:buFont typeface="Wingdings" pitchFamily="2" charset="2"/>
              <a:buNone/>
            </a:pPr>
            <a:r>
              <a:rPr lang="en-US" dirty="0" smtClean="0"/>
              <a:t>    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   There is rolling &amp; sliding of fovea of radius across convexity of </a:t>
            </a:r>
            <a:r>
              <a:rPr lang="en-US" dirty="0" err="1" smtClean="0"/>
              <a:t>capitulum</a:t>
            </a: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r>
              <a:rPr lang="en-US" dirty="0" smtClean="0"/>
              <a:t>Provides  minimal structural stability  to elbow </a:t>
            </a:r>
            <a:r>
              <a:rPr lang="en-US" dirty="0" err="1" smtClean="0"/>
              <a:t>jt</a:t>
            </a:r>
            <a:r>
              <a:rPr lang="en-US" dirty="0" smtClean="0"/>
              <a:t> ,however, provides an imp bony resistance against a </a:t>
            </a:r>
            <a:r>
              <a:rPr lang="en-US" dirty="0" err="1" smtClean="0"/>
              <a:t>valgus</a:t>
            </a:r>
            <a:r>
              <a:rPr lang="en-US" dirty="0" smtClean="0"/>
              <a:t> force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Elbow Muscles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Content Placeholder 2"/>
          <p:cNvSpPr>
            <a:spLocks noGrp="1"/>
          </p:cNvSpPr>
          <p:nvPr>
            <p:ph idx="4294967295"/>
          </p:nvPr>
        </p:nvSpPr>
        <p:spPr>
          <a:xfrm>
            <a:off x="323850" y="692150"/>
            <a:ext cx="8229600" cy="5911850"/>
          </a:xfrm>
        </p:spPr>
        <p:txBody>
          <a:bodyPr/>
          <a:lstStyle/>
          <a:p>
            <a:pPr marL="571500" indent="-571500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Functions of elbow muscles : 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marL="571500" indent="-571500">
              <a:lnSpc>
                <a:spcPct val="90000"/>
              </a:lnSpc>
              <a:buFont typeface="Arial" charset="0"/>
              <a:buAutoNum type="alphaUcPeriod"/>
            </a:pPr>
            <a:r>
              <a:rPr lang="en-US" sz="2800" dirty="0" smtClean="0"/>
              <a:t>Elbow flexors  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     </a:t>
            </a:r>
            <a:r>
              <a:rPr lang="en-US" sz="2800" i="1" u="sng" dirty="0" smtClean="0"/>
              <a:t>Role of elbow flexors </a:t>
            </a:r>
            <a:r>
              <a:rPr lang="en-US" sz="2800" dirty="0" smtClean="0"/>
              <a:t>is determined by number of factors – </a:t>
            </a:r>
          </a:p>
          <a:p>
            <a:pPr marL="571500" indent="-571500">
              <a:lnSpc>
                <a:spcPct val="90000"/>
              </a:lnSpc>
            </a:pPr>
            <a:r>
              <a:rPr lang="en-US" sz="2800" dirty="0" smtClean="0"/>
              <a:t>Location of muscles</a:t>
            </a:r>
          </a:p>
          <a:p>
            <a:pPr marL="571500" indent="-571500">
              <a:lnSpc>
                <a:spcPct val="90000"/>
              </a:lnSpc>
            </a:pPr>
            <a:r>
              <a:rPr lang="en-US" sz="2800" dirty="0" smtClean="0"/>
              <a:t>Position of elbow &amp; adjacent  joints</a:t>
            </a:r>
          </a:p>
          <a:p>
            <a:pPr marL="571500" indent="-571500">
              <a:lnSpc>
                <a:spcPct val="90000"/>
              </a:lnSpc>
            </a:pPr>
            <a:r>
              <a:rPr lang="en-US" sz="2800" dirty="0" smtClean="0"/>
              <a:t>Position of forearm</a:t>
            </a:r>
          </a:p>
          <a:p>
            <a:pPr marL="571500" indent="-571500">
              <a:lnSpc>
                <a:spcPct val="90000"/>
              </a:lnSpc>
            </a:pPr>
            <a:r>
              <a:rPr lang="en-US" sz="2800" dirty="0" smtClean="0"/>
              <a:t>Magnitude of applied load</a:t>
            </a:r>
          </a:p>
          <a:p>
            <a:pPr marL="571500" indent="-571500">
              <a:lnSpc>
                <a:spcPct val="90000"/>
              </a:lnSpc>
            </a:pPr>
            <a:r>
              <a:rPr lang="en-US" sz="2800" dirty="0" smtClean="0"/>
              <a:t>Speed of motion</a:t>
            </a:r>
          </a:p>
          <a:p>
            <a:pPr marL="571500" indent="-571500">
              <a:lnSpc>
                <a:spcPct val="90000"/>
              </a:lnSpc>
            </a:pPr>
            <a:r>
              <a:rPr lang="en-US" sz="2800" dirty="0" smtClean="0"/>
              <a:t>Type of muscle contraction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001000" cy="1216025"/>
          </a:xfrm>
        </p:spPr>
        <p:txBody>
          <a:bodyPr/>
          <a:lstStyle/>
          <a:p>
            <a:r>
              <a:rPr lang="en-US" smtClean="0"/>
              <a:t>Brachialis</a:t>
            </a:r>
            <a:endParaRPr lang="en-IN" smtClean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 Mobility ms – insertion close to </a:t>
            </a:r>
            <a:r>
              <a:rPr lang="en-US" sz="3200" dirty="0" err="1" smtClean="0"/>
              <a:t>jt</a:t>
            </a:r>
            <a:r>
              <a:rPr lang="en-US" sz="3200" dirty="0" smtClean="0"/>
              <a:t> axis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Average physiologic cross-section of 7 cm</a:t>
            </a:r>
            <a:r>
              <a:rPr lang="en-US" sz="3200" baseline="2000" dirty="0" smtClean="0"/>
              <a:t>2 ,</a:t>
            </a:r>
            <a:r>
              <a:rPr lang="en-US" sz="3200" dirty="0" smtClean="0"/>
              <a:t>the largest of any ms crossing the elbow – generates the greatest force of any ms crossing the elbow, so active in all types of contraction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 u="sng" dirty="0" smtClean="0"/>
              <a:t>Work horse of elbow flexion </a:t>
            </a:r>
            <a:r>
              <a:rPr lang="en-US" sz="3200" dirty="0" smtClean="0"/>
              <a:t>as it is active in all positions ,all speeds &amp; against maximal /minimal resistance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MA is greatest at slightly &gt; 100 of elbow flexion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Not affected by change in position of forearm / shoulder, so active in all positions</a:t>
            </a:r>
            <a:endParaRPr lang="en-IN" sz="3200" dirty="0" smtClean="0"/>
          </a:p>
          <a:p>
            <a:pPr>
              <a:lnSpc>
                <a:spcPct val="90000"/>
              </a:lnSpc>
            </a:pPr>
            <a:endParaRPr lang="en-IN" sz="2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71545"/>
            <a:ext cx="8643966" cy="3910029"/>
          </a:xfrm>
        </p:spPr>
        <p:txBody>
          <a:bodyPr>
            <a:normAutofit fontScale="92500" lnSpcReduction="20000"/>
          </a:bodyPr>
          <a:lstStyle/>
          <a:p>
            <a:pPr marL="571500" indent="-571500">
              <a:lnSpc>
                <a:spcPct val="90000"/>
              </a:lnSpc>
              <a:buFont typeface="Wingdings" pitchFamily="2" charset="2"/>
              <a:buNone/>
            </a:pPr>
            <a:r>
              <a:rPr lang="en-US" sz="3200" dirty="0" smtClean="0"/>
              <a:t>   Biceps </a:t>
            </a:r>
            <a:r>
              <a:rPr lang="en-US" sz="3200" dirty="0" err="1" smtClean="0"/>
              <a:t>Brachii</a:t>
            </a:r>
            <a:endParaRPr lang="en-US" sz="3200" dirty="0" smtClean="0"/>
          </a:p>
          <a:p>
            <a:pPr marL="571500" indent="-571500">
              <a:lnSpc>
                <a:spcPct val="90000"/>
              </a:lnSpc>
              <a:buFont typeface="Wingdings" pitchFamily="2" charset="2"/>
              <a:buChar char="ü"/>
            </a:pPr>
            <a:endParaRPr lang="en-US" sz="3200" dirty="0" smtClean="0"/>
          </a:p>
          <a:p>
            <a:pPr marL="571500" indent="-571500">
              <a:lnSpc>
                <a:spcPct val="90000"/>
              </a:lnSpc>
            </a:pPr>
            <a:r>
              <a:rPr lang="en-US" sz="3200" dirty="0" smtClean="0"/>
              <a:t>Mobility ms – insertion close to </a:t>
            </a:r>
            <a:r>
              <a:rPr lang="en-US" sz="3200" dirty="0" err="1" smtClean="0"/>
              <a:t>jt</a:t>
            </a:r>
            <a:r>
              <a:rPr lang="en-US" sz="3200" dirty="0" smtClean="0"/>
              <a:t> axis </a:t>
            </a:r>
          </a:p>
          <a:p>
            <a:pPr marL="571500" indent="-571500">
              <a:lnSpc>
                <a:spcPct val="90000"/>
              </a:lnSpc>
            </a:pPr>
            <a:r>
              <a:rPr lang="en-US" sz="3200" dirty="0" smtClean="0"/>
              <a:t>MA is largest between 80 -100</a:t>
            </a:r>
            <a:r>
              <a:rPr lang="en-US" sz="3200" baseline="30000" dirty="0" smtClean="0"/>
              <a:t>0</a:t>
            </a:r>
            <a:r>
              <a:rPr lang="en-US" sz="3200" dirty="0" smtClean="0"/>
              <a:t> of elbow flexion</a:t>
            </a:r>
          </a:p>
          <a:p>
            <a:pPr marL="571500" indent="-571500">
              <a:lnSpc>
                <a:spcPct val="90000"/>
              </a:lnSpc>
            </a:pPr>
            <a:r>
              <a:rPr lang="en-US" sz="3200" dirty="0" smtClean="0"/>
              <a:t>In full elbow extension </a:t>
            </a:r>
            <a:r>
              <a:rPr lang="en-US" sz="3200" dirty="0" err="1" smtClean="0"/>
              <a:t>msl</a:t>
            </a:r>
            <a:r>
              <a:rPr lang="en-US" sz="3200" dirty="0" smtClean="0"/>
              <a:t> force is compressive</a:t>
            </a:r>
          </a:p>
          <a:p>
            <a:pPr marL="571500" indent="-571500">
              <a:lnSpc>
                <a:spcPct val="90000"/>
              </a:lnSpc>
            </a:pPr>
            <a:r>
              <a:rPr lang="en-US" sz="3200" dirty="0" smtClean="0"/>
              <a:t>Beyond 100 flexion , acts as a distracting force</a:t>
            </a:r>
          </a:p>
          <a:p>
            <a:pPr marL="571500" indent="-571500">
              <a:lnSpc>
                <a:spcPct val="90000"/>
              </a:lnSpc>
            </a:pPr>
            <a:r>
              <a:rPr lang="en-US" sz="3200" dirty="0" smtClean="0"/>
              <a:t>Affected by change in position of shoulder &amp; elbow</a:t>
            </a:r>
          </a:p>
          <a:p>
            <a:pPr marL="571500" indent="-571500">
              <a:lnSpc>
                <a:spcPct val="90000"/>
              </a:lnSpc>
            </a:pPr>
            <a:endParaRPr lang="en-IN" sz="3200" dirty="0" smtClean="0"/>
          </a:p>
          <a:p>
            <a:pPr marL="571500" indent="-57150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001000" cy="1216025"/>
          </a:xfrm>
        </p:spPr>
        <p:txBody>
          <a:bodyPr/>
          <a:lstStyle/>
          <a:p>
            <a:r>
              <a:rPr lang="en-US" sz="3400" smtClean="0"/>
              <a:t>Brachioradialis </a:t>
            </a:r>
            <a:br>
              <a:rPr lang="en-US" sz="3400" smtClean="0"/>
            </a:br>
            <a:endParaRPr lang="en-IN" sz="3400" smtClean="0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52600"/>
            <a:ext cx="8785225" cy="4267200"/>
          </a:xfrm>
        </p:spPr>
        <p:txBody>
          <a:bodyPr/>
          <a:lstStyle/>
          <a:p>
            <a:r>
              <a:rPr lang="en-US" dirty="0" smtClean="0"/>
              <a:t>Inserted away from </a:t>
            </a:r>
            <a:r>
              <a:rPr lang="en-US" dirty="0" err="1" smtClean="0"/>
              <a:t>jt</a:t>
            </a:r>
            <a:r>
              <a:rPr lang="en-US" dirty="0" smtClean="0"/>
              <a:t> axis-stability ms</a:t>
            </a:r>
          </a:p>
          <a:p>
            <a:r>
              <a:rPr lang="en-US" dirty="0" smtClean="0"/>
              <a:t>Peak MA occurs between 100- 120 of elbow flexion</a:t>
            </a:r>
          </a:p>
          <a:p>
            <a:r>
              <a:rPr lang="en-US" dirty="0" smtClean="0"/>
              <a:t>More active in </a:t>
            </a:r>
            <a:r>
              <a:rPr lang="en-US" dirty="0" err="1" smtClean="0"/>
              <a:t>midprone</a:t>
            </a:r>
            <a:r>
              <a:rPr lang="en-US" dirty="0" smtClean="0"/>
              <a:t> position</a:t>
            </a:r>
          </a:p>
          <a:p>
            <a:r>
              <a:rPr lang="en-US" dirty="0" smtClean="0"/>
              <a:t>Not affected  by change in position of forearm/shoulder</a:t>
            </a:r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752600"/>
            <a:ext cx="8715375" cy="4267200"/>
          </a:xfrm>
        </p:spPr>
        <p:txBody>
          <a:bodyPr/>
          <a:lstStyle/>
          <a:p>
            <a:pPr algn="just"/>
            <a:r>
              <a:rPr lang="en-US" sz="3200" dirty="0" smtClean="0"/>
              <a:t>Maximal torque produced by elbow flexors : depends on 2 factors – </a:t>
            </a:r>
          </a:p>
          <a:p>
            <a:pPr algn="just"/>
            <a:endParaRPr lang="en-US" sz="3200" dirty="0" smtClean="0"/>
          </a:p>
          <a:p>
            <a:pPr algn="just"/>
            <a:r>
              <a:rPr lang="en-US" sz="3200" dirty="0" smtClean="0"/>
              <a:t>Muscles maximal flexion force potential eg. </a:t>
            </a:r>
            <a:r>
              <a:rPr lang="en-US" sz="3200" dirty="0" err="1" smtClean="0"/>
              <a:t>Brachialis</a:t>
            </a:r>
            <a:endParaRPr lang="en-US" sz="3200" dirty="0" smtClean="0"/>
          </a:p>
          <a:p>
            <a:pPr algn="just"/>
            <a:r>
              <a:rPr lang="en-US" sz="3200" dirty="0" smtClean="0"/>
              <a:t>Internal moment arm length eg. elbow flexion with forearm in </a:t>
            </a:r>
            <a:r>
              <a:rPr lang="en-US" sz="3200" dirty="0" err="1" smtClean="0"/>
              <a:t>supination</a:t>
            </a:r>
            <a:endParaRPr lang="en-US" sz="3200" dirty="0" smtClean="0"/>
          </a:p>
          <a:p>
            <a:endParaRPr lang="en-US" dirty="0" smtClean="0"/>
          </a:p>
          <a:p>
            <a:endParaRPr lang="en-IN" dirty="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Elbow extensors</a:t>
            </a:r>
            <a:endParaRPr lang="en-IN" dirty="0" smtClean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AutoNum type="arabicPeriod"/>
            </a:pPr>
            <a:r>
              <a:rPr lang="en-US" dirty="0" smtClean="0"/>
              <a:t>Triceps </a:t>
            </a:r>
            <a:r>
              <a:rPr lang="en-US" dirty="0" err="1" smtClean="0"/>
              <a:t>Brachii</a:t>
            </a:r>
            <a:endParaRPr lang="en-US" dirty="0" smtClean="0"/>
          </a:p>
          <a:p>
            <a:pPr marL="571500" indent="-571500">
              <a:buFont typeface="Wingdings" pitchFamily="2" charset="2"/>
              <a:buAutoNum type="arabicPeriod"/>
            </a:pPr>
            <a:r>
              <a:rPr lang="en-US" dirty="0" err="1" smtClean="0"/>
              <a:t>Anconeus</a:t>
            </a:r>
            <a:endParaRPr lang="en-US" dirty="0" smtClean="0"/>
          </a:p>
          <a:p>
            <a:pPr marL="571500" indent="-571500"/>
            <a:r>
              <a:rPr lang="en-US" sz="2800" dirty="0" smtClean="0"/>
              <a:t> </a:t>
            </a:r>
            <a:r>
              <a:rPr lang="en-US" sz="2800" dirty="0" err="1" smtClean="0"/>
              <a:t>Anconeus</a:t>
            </a:r>
            <a:r>
              <a:rPr lang="en-US" sz="2800" dirty="0" smtClean="0"/>
              <a:t> usually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to initiate &amp; maintain low level extension forces</a:t>
            </a:r>
          </a:p>
          <a:p>
            <a:pPr marL="571500" indent="-571500"/>
            <a:r>
              <a:rPr lang="en-US" sz="2800" dirty="0" smtClean="0"/>
              <a:t>Next , medial head of triceps  followed by lateral head &amp; long head of triceps </a:t>
            </a:r>
          </a:p>
          <a:p>
            <a:pPr marL="571500" indent="-571500"/>
            <a:r>
              <a:rPr lang="en-US" sz="2800" dirty="0" smtClean="0"/>
              <a:t>Medial head – </a:t>
            </a:r>
            <a:r>
              <a:rPr lang="en-US" sz="2800" u="sng" dirty="0" smtClean="0"/>
              <a:t>work horse of extensors</a:t>
            </a:r>
          </a:p>
          <a:p>
            <a:pPr marL="571500" indent="-571500"/>
            <a:r>
              <a:rPr lang="en-US" sz="2800" dirty="0" smtClean="0"/>
              <a:t>Long head – Reserve elbow extensor</a:t>
            </a:r>
          </a:p>
          <a:p>
            <a:pPr marL="571500" indent="-571500">
              <a:lnSpc>
                <a:spcPct val="8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marL="571500" indent="-571500">
              <a:lnSpc>
                <a:spcPct val="80000"/>
              </a:lnSpc>
              <a:buFont typeface="Wingdings" pitchFamily="2" charset="2"/>
              <a:buNone/>
            </a:pPr>
            <a:endParaRPr lang="en-US" dirty="0" smtClean="0"/>
          </a:p>
          <a:p>
            <a:pPr marL="571500" indent="-571500">
              <a:lnSpc>
                <a:spcPct val="80000"/>
              </a:lnSpc>
              <a:buFont typeface="Wingdings" pitchFamily="2" charset="2"/>
              <a:buNone/>
            </a:pPr>
            <a:endParaRPr lang="en-US" dirty="0" smtClean="0"/>
          </a:p>
          <a:p>
            <a:pPr marL="571500" indent="-571500">
              <a:lnSpc>
                <a:spcPct val="80000"/>
              </a:lnSpc>
              <a:buFont typeface="Wingdings" pitchFamily="2" charset="2"/>
              <a:buNone/>
            </a:pPr>
            <a:endParaRPr lang="en-US" dirty="0" smtClean="0"/>
          </a:p>
          <a:p>
            <a:pPr marL="571500" indent="-571500">
              <a:buFont typeface="Wingdings" pitchFamily="2" charset="2"/>
              <a:buNone/>
            </a:pPr>
            <a:endParaRPr lang="en-IN" dirty="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Content Placeholder 2"/>
          <p:cNvSpPr>
            <a:spLocks noGrp="1"/>
          </p:cNvSpPr>
          <p:nvPr>
            <p:ph idx="4294967295"/>
          </p:nvPr>
        </p:nvSpPr>
        <p:spPr>
          <a:xfrm>
            <a:off x="323850" y="1412875"/>
            <a:ext cx="7777163" cy="6429375"/>
          </a:xfrm>
        </p:spPr>
        <p:txBody>
          <a:bodyPr/>
          <a:lstStyle/>
          <a:p>
            <a:pPr marL="342900" indent="-342900">
              <a:lnSpc>
                <a:spcPct val="80000"/>
              </a:lnSpc>
            </a:pPr>
            <a:endParaRPr lang="en-US" sz="2800" smtClean="0"/>
          </a:p>
          <a:p>
            <a:pPr marL="342900" indent="-342900">
              <a:lnSpc>
                <a:spcPct val="80000"/>
              </a:lnSpc>
            </a:pPr>
            <a:r>
              <a:rPr lang="en-US" sz="3200" smtClean="0"/>
              <a:t>Effectiveness of triceps is affected by change in position of shoulder but not by changes in position of forearm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None/>
            </a:pPr>
            <a:endParaRPr lang="en-US" sz="3200" smtClean="0"/>
          </a:p>
          <a:p>
            <a:pPr marL="342900" indent="-342900">
              <a:lnSpc>
                <a:spcPct val="80000"/>
              </a:lnSpc>
            </a:pPr>
            <a:endParaRPr lang="en-US" sz="3200" smtClean="0"/>
          </a:p>
          <a:p>
            <a:pPr marL="342900" indent="-342900">
              <a:lnSpc>
                <a:spcPct val="80000"/>
              </a:lnSpc>
            </a:pPr>
            <a:r>
              <a:rPr lang="en-US" sz="3200" smtClean="0"/>
              <a:t>Maximal isometric torque is generated at elbow 90 flexed</a:t>
            </a:r>
            <a:endParaRPr lang="en-IN" sz="320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Bone </a:t>
            </a:r>
            <a:endParaRPr lang="en-IN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00240"/>
            <a:ext cx="4335345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7961" y="1857364"/>
            <a:ext cx="387032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Content Placeholder 2"/>
          <p:cNvSpPr>
            <a:spLocks noGrp="1"/>
          </p:cNvSpPr>
          <p:nvPr>
            <p:ph idx="4294967295"/>
          </p:nvPr>
        </p:nvSpPr>
        <p:spPr>
          <a:xfrm>
            <a:off x="323850" y="1412875"/>
            <a:ext cx="7777163" cy="6429375"/>
          </a:xfrm>
        </p:spPr>
        <p:txBody>
          <a:bodyPr/>
          <a:lstStyle/>
          <a:p>
            <a:pPr marL="342900" indent="-342900">
              <a:lnSpc>
                <a:spcPct val="80000"/>
              </a:lnSpc>
            </a:pPr>
            <a:endParaRPr lang="en-US" sz="2800" smtClean="0"/>
          </a:p>
          <a:p>
            <a:pPr marL="342900" indent="-342900">
              <a:lnSpc>
                <a:spcPct val="80000"/>
              </a:lnSpc>
            </a:pPr>
            <a:r>
              <a:rPr lang="en-US" sz="3200" smtClean="0"/>
              <a:t>Effectiveness of triceps is affected by change in position of shoulder but not by changes in position of forearm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None/>
            </a:pPr>
            <a:endParaRPr lang="en-US" sz="3200" smtClean="0"/>
          </a:p>
          <a:p>
            <a:pPr marL="342900" indent="-342900">
              <a:lnSpc>
                <a:spcPct val="80000"/>
              </a:lnSpc>
            </a:pPr>
            <a:endParaRPr lang="en-US" sz="3200" smtClean="0"/>
          </a:p>
          <a:p>
            <a:pPr marL="342900" indent="-342900">
              <a:lnSpc>
                <a:spcPct val="80000"/>
              </a:lnSpc>
            </a:pPr>
            <a:r>
              <a:rPr lang="en-US" sz="3200" smtClean="0"/>
              <a:t>Maximal isometric torque is generated at elbow 90 flexed</a:t>
            </a:r>
            <a:endParaRPr lang="en-IN" sz="320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Radioulnar</a:t>
            </a:r>
            <a:r>
              <a:rPr lang="en-IN" dirty="0" smtClean="0"/>
              <a:t> joints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The </a:t>
            </a:r>
            <a:r>
              <a:rPr lang="en-IN" dirty="0" err="1" smtClean="0"/>
              <a:t>radioulnar</a:t>
            </a:r>
            <a:r>
              <a:rPr lang="en-IN" dirty="0" smtClean="0"/>
              <a:t> joints are two locations in which the </a:t>
            </a:r>
            <a:r>
              <a:rPr lang="en-IN" b="1" dirty="0" smtClean="0"/>
              <a:t>radius </a:t>
            </a:r>
            <a:r>
              <a:rPr lang="en-IN" dirty="0" smtClean="0"/>
              <a:t>and </a:t>
            </a:r>
            <a:r>
              <a:rPr lang="en-IN" b="1" dirty="0" smtClean="0"/>
              <a:t>ulna </a:t>
            </a:r>
            <a:r>
              <a:rPr lang="en-IN" dirty="0" smtClean="0"/>
              <a:t>articulate in the forearm:</a:t>
            </a:r>
          </a:p>
          <a:p>
            <a:r>
              <a:rPr lang="en-IN" b="1" dirty="0" smtClean="0"/>
              <a:t>Proximal </a:t>
            </a:r>
            <a:r>
              <a:rPr lang="en-IN" b="1" dirty="0" err="1" smtClean="0"/>
              <a:t>radioulnar</a:t>
            </a:r>
            <a:r>
              <a:rPr lang="en-IN" b="1" dirty="0" smtClean="0"/>
              <a:t> joint</a:t>
            </a:r>
          </a:p>
          <a:p>
            <a:r>
              <a:rPr lang="en-IN" b="1" dirty="0" smtClean="0"/>
              <a:t>Distal </a:t>
            </a:r>
            <a:r>
              <a:rPr lang="en-IN" b="1" dirty="0" err="1" smtClean="0"/>
              <a:t>radioulnar</a:t>
            </a:r>
            <a:r>
              <a:rPr lang="en-IN" b="1" dirty="0" smtClean="0"/>
              <a:t> joint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Proximal </a:t>
            </a:r>
            <a:r>
              <a:rPr lang="en-IN" b="1" dirty="0" err="1" smtClean="0"/>
              <a:t>radioulnar</a:t>
            </a:r>
            <a:r>
              <a:rPr lang="en-IN" b="1" dirty="0" smtClean="0"/>
              <a:t> joint</a:t>
            </a:r>
            <a:r>
              <a:rPr lang="en-IN" dirty="0" smtClean="0"/>
              <a:t>: This is located near the elbow, and is an articulation between the head of the radius, and the radial notch of the ulna.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/>
              <a:t>Distal </a:t>
            </a:r>
            <a:r>
              <a:rPr lang="en-IN" b="1" dirty="0" err="1" smtClean="0"/>
              <a:t>radioulnar</a:t>
            </a:r>
            <a:r>
              <a:rPr lang="en-IN" b="1" dirty="0" smtClean="0"/>
              <a:t> joint</a:t>
            </a:r>
            <a:r>
              <a:rPr lang="en-IN" dirty="0" smtClean="0"/>
              <a:t>: This is located near the wrist , and is an articulation between the </a:t>
            </a:r>
            <a:r>
              <a:rPr lang="en-IN" dirty="0" err="1" smtClean="0"/>
              <a:t>ulnar</a:t>
            </a:r>
            <a:r>
              <a:rPr lang="en-IN" dirty="0" smtClean="0"/>
              <a:t> notch of the radius, and the </a:t>
            </a:r>
            <a:r>
              <a:rPr lang="en-IN" dirty="0" err="1" smtClean="0"/>
              <a:t>ulnar</a:t>
            </a:r>
            <a:r>
              <a:rPr lang="en-IN" dirty="0" smtClean="0"/>
              <a:t> head.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Both of these joints are classified as pivot joints, responsible for </a:t>
            </a:r>
            <a:r>
              <a:rPr lang="en-IN" b="1" dirty="0" err="1" smtClean="0"/>
              <a:t>pronation</a:t>
            </a:r>
            <a:r>
              <a:rPr lang="en-IN" dirty="0" smtClean="0"/>
              <a:t> and </a:t>
            </a:r>
            <a:r>
              <a:rPr lang="en-IN" b="1" dirty="0" err="1" smtClean="0"/>
              <a:t>supination</a:t>
            </a:r>
            <a:r>
              <a:rPr lang="en-IN" dirty="0" smtClean="0"/>
              <a:t> of the forearm.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Proximal </a:t>
            </a:r>
            <a:r>
              <a:rPr lang="en-US" dirty="0" err="1" smtClean="0"/>
              <a:t>radioulnar</a:t>
            </a:r>
            <a:r>
              <a:rPr lang="en-US" dirty="0" smtClean="0"/>
              <a:t> joint 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90000"/>
              </a:lnSpc>
            </a:pPr>
            <a:r>
              <a:rPr lang="en-US" dirty="0" smtClean="0"/>
              <a:t>Articulating surfaces – </a:t>
            </a:r>
          </a:p>
          <a:p>
            <a:pPr marL="514350" indent="-514350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          - Concave radial notch</a:t>
            </a:r>
          </a:p>
          <a:p>
            <a:pPr marL="514350" indent="-514350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          - Head of radius</a:t>
            </a:r>
          </a:p>
          <a:p>
            <a:pPr marL="514350" indent="-514350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          - Annular ligament </a:t>
            </a:r>
          </a:p>
          <a:p>
            <a:pPr marL="514350" indent="-514350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          - </a:t>
            </a:r>
            <a:r>
              <a:rPr lang="en-US" dirty="0" err="1" smtClean="0"/>
              <a:t>Capitulum</a:t>
            </a:r>
            <a:r>
              <a:rPr lang="en-US" dirty="0" smtClean="0"/>
              <a:t> of </a:t>
            </a:r>
            <a:r>
              <a:rPr lang="en-US" dirty="0" err="1" smtClean="0"/>
              <a:t>humerus</a:t>
            </a:r>
            <a:endParaRPr lang="en-US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Distal </a:t>
            </a:r>
            <a:r>
              <a:rPr lang="en-US" dirty="0" err="1" smtClean="0"/>
              <a:t>Radioulnar</a:t>
            </a:r>
            <a:r>
              <a:rPr lang="en-US" dirty="0" smtClean="0"/>
              <a:t> joint 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lnSpc>
                <a:spcPct val="90000"/>
              </a:lnSpc>
              <a:buFont typeface="Arial" charset="0"/>
              <a:buNone/>
            </a:pPr>
            <a:endParaRPr lang="en-US" dirty="0" smtClean="0"/>
          </a:p>
          <a:p>
            <a:pPr marL="571500" indent="-571500">
              <a:lnSpc>
                <a:spcPct val="90000"/>
              </a:lnSpc>
            </a:pPr>
            <a:r>
              <a:rPr lang="en-US" dirty="0" smtClean="0"/>
              <a:t>Articulating surfaces – 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           - </a:t>
            </a:r>
            <a:r>
              <a:rPr lang="en-US" dirty="0" err="1" smtClean="0"/>
              <a:t>Ulnar</a:t>
            </a:r>
            <a:r>
              <a:rPr lang="en-US" dirty="0" smtClean="0"/>
              <a:t> notch of radius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           - Head of ulna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           - </a:t>
            </a:r>
            <a:r>
              <a:rPr lang="en-US" dirty="0" err="1" smtClean="0"/>
              <a:t>Articular</a:t>
            </a:r>
            <a:r>
              <a:rPr lang="en-US" dirty="0" smtClean="0"/>
              <a:t> disk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Articulating Surfaces – </a:t>
            </a:r>
          </a:p>
          <a:p>
            <a:pPr marL="342900" indent="-342900">
              <a:lnSpc>
                <a:spcPct val="90000"/>
              </a:lnSpc>
              <a:buFont typeface="Arial" charset="0"/>
              <a:buAutoNum type="arabicPeriod"/>
            </a:pPr>
            <a:r>
              <a:rPr lang="en-US" dirty="0" smtClean="0"/>
              <a:t> </a:t>
            </a:r>
            <a:r>
              <a:rPr lang="en-US" dirty="0" err="1" smtClean="0"/>
              <a:t>Humeroulnar</a:t>
            </a:r>
            <a:r>
              <a:rPr lang="en-US" dirty="0" smtClean="0"/>
              <a:t> jt.   </a:t>
            </a:r>
          </a:p>
          <a:p>
            <a:pPr marL="342900" indent="-342900">
              <a:lnSpc>
                <a:spcPct val="90000"/>
              </a:lnSpc>
            </a:pPr>
            <a:r>
              <a:rPr lang="en-US" dirty="0" smtClean="0"/>
              <a:t> Concave  </a:t>
            </a:r>
            <a:r>
              <a:rPr lang="en-US" dirty="0" err="1" smtClean="0"/>
              <a:t>trochlear</a:t>
            </a:r>
            <a:r>
              <a:rPr lang="en-US" dirty="0" smtClean="0"/>
              <a:t> notch of ulna</a:t>
            </a:r>
          </a:p>
          <a:p>
            <a:pPr marL="342900" indent="-342900">
              <a:lnSpc>
                <a:spcPct val="90000"/>
              </a:lnSpc>
            </a:pPr>
            <a:r>
              <a:rPr lang="en-US" dirty="0" smtClean="0"/>
              <a:t> Convex  </a:t>
            </a:r>
            <a:r>
              <a:rPr lang="en-US" dirty="0" err="1" smtClean="0"/>
              <a:t>trochlea</a:t>
            </a:r>
            <a:r>
              <a:rPr lang="en-US" dirty="0" smtClean="0"/>
              <a:t> of </a:t>
            </a:r>
            <a:r>
              <a:rPr lang="en-US" dirty="0" err="1" smtClean="0"/>
              <a:t>humerus</a:t>
            </a:r>
            <a:r>
              <a:rPr lang="en-US" dirty="0" smtClean="0"/>
              <a:t> </a:t>
            </a:r>
          </a:p>
          <a:p>
            <a:pPr marL="342900" indent="-342900">
              <a:lnSpc>
                <a:spcPct val="90000"/>
              </a:lnSpc>
            </a:pPr>
            <a:endParaRPr lang="en-US" dirty="0" smtClean="0"/>
          </a:p>
          <a:p>
            <a:pPr marL="342900" indent="-342900">
              <a:lnSpc>
                <a:spcPct val="90000"/>
              </a:lnSpc>
              <a:buFont typeface="Arial" charset="0"/>
              <a:buAutoNum type="arabicPeriod" startAt="2"/>
            </a:pPr>
            <a:r>
              <a:rPr lang="en-US" dirty="0" smtClean="0"/>
              <a:t> </a:t>
            </a:r>
            <a:r>
              <a:rPr lang="en-US" dirty="0" err="1" smtClean="0"/>
              <a:t>Humeroradial</a:t>
            </a:r>
            <a:r>
              <a:rPr lang="en-US" dirty="0" smtClean="0"/>
              <a:t> jt.</a:t>
            </a:r>
          </a:p>
          <a:p>
            <a:pPr marL="342900" indent="-342900">
              <a:lnSpc>
                <a:spcPct val="90000"/>
              </a:lnSpc>
            </a:pPr>
            <a:r>
              <a:rPr lang="en-US" dirty="0" smtClean="0"/>
              <a:t> </a:t>
            </a:r>
            <a:r>
              <a:rPr lang="en-US" dirty="0" err="1" smtClean="0"/>
              <a:t>Conave</a:t>
            </a:r>
            <a:r>
              <a:rPr lang="en-US" dirty="0" smtClean="0"/>
              <a:t> Fovea of head of radius</a:t>
            </a:r>
          </a:p>
          <a:p>
            <a:pPr marL="342900" indent="-342900">
              <a:lnSpc>
                <a:spcPct val="90000"/>
              </a:lnSpc>
            </a:pPr>
            <a:r>
              <a:rPr lang="en-US" dirty="0" smtClean="0"/>
              <a:t>  Convex Spherically shaped </a:t>
            </a:r>
            <a:r>
              <a:rPr lang="en-US" dirty="0" err="1" smtClean="0"/>
              <a:t>capitulum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20" y="1699319"/>
            <a:ext cx="5929338" cy="437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14679" y="1608915"/>
            <a:ext cx="4800461" cy="432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Lateral and anterior </a:t>
            </a:r>
            <a:r>
              <a:rPr lang="en-IN" dirty="0" err="1" smtClean="0"/>
              <a:t>veiw</a:t>
            </a:r>
            <a:r>
              <a:rPr lang="en-IN" dirty="0" smtClean="0"/>
              <a:t> </a:t>
            </a:r>
            <a:endParaRPr lang="en-IN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956963"/>
            <a:ext cx="4589360" cy="366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-214346" y="18593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b="1" dirty="0" smtClean="0"/>
              <a:t>A</a:t>
            </a:r>
            <a:endParaRPr lang="en-IN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301" y="2000241"/>
            <a:ext cx="3999071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Joint capsule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ü"/>
            </a:pPr>
            <a:r>
              <a:rPr lang="en-US" dirty="0" smtClean="0"/>
              <a:t>The Capsule is large ,loose and weak</a:t>
            </a:r>
          </a:p>
          <a:p>
            <a:pPr marL="342900" indent="-342900">
              <a:buFont typeface="Wingdings" pitchFamily="2" charset="2"/>
              <a:buNone/>
            </a:pPr>
            <a:r>
              <a:rPr lang="en-US" dirty="0" smtClean="0"/>
              <a:t>    </a:t>
            </a:r>
            <a:r>
              <a:rPr lang="en-US" dirty="0" err="1" smtClean="0"/>
              <a:t>anteriorly</a:t>
            </a:r>
            <a:r>
              <a:rPr lang="en-US" dirty="0" smtClean="0"/>
              <a:t> but ligaments reinforce from its  sides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 smtClean="0"/>
              <a:t> Attachments - anterior, posterior, medial, lateral  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1956</TotalTime>
  <Words>1204</Words>
  <Application>Microsoft Office PowerPoint</Application>
  <PresentationFormat>On-screen Show (4:3)</PresentationFormat>
  <Paragraphs>187</Paragraphs>
  <Slides>47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Foundry</vt:lpstr>
      <vt:lpstr>ELBOW BIOMECHANICS </vt:lpstr>
      <vt:lpstr>Slide 2</vt:lpstr>
      <vt:lpstr>Slide 3</vt:lpstr>
      <vt:lpstr>Bone </vt:lpstr>
      <vt:lpstr>Slide 5</vt:lpstr>
      <vt:lpstr>Slide 6</vt:lpstr>
      <vt:lpstr>Slide 7</vt:lpstr>
      <vt:lpstr>Lateral and anterior veiw </vt:lpstr>
      <vt:lpstr>Joint capsule</vt:lpstr>
      <vt:lpstr>Ligaments :</vt:lpstr>
      <vt:lpstr>Slide 11</vt:lpstr>
      <vt:lpstr>Slide 12</vt:lpstr>
      <vt:lpstr>Slide 13</vt:lpstr>
      <vt:lpstr>Slide 14</vt:lpstr>
      <vt:lpstr>Slide 15</vt:lpstr>
      <vt:lpstr>Ligaments </vt:lpstr>
      <vt:lpstr>Slide 17</vt:lpstr>
      <vt:lpstr>Slide 18</vt:lpstr>
      <vt:lpstr>Slide 19</vt:lpstr>
      <vt:lpstr>Slide 20</vt:lpstr>
      <vt:lpstr>Posterior Fibers :</vt:lpstr>
      <vt:lpstr>Transverse Fibers :</vt:lpstr>
      <vt:lpstr>Lateral Collateral ligamentous complex :</vt:lpstr>
      <vt:lpstr>Slide 24</vt:lpstr>
      <vt:lpstr>FIBER STABILIZATION </vt:lpstr>
      <vt:lpstr>Kinematics </vt:lpstr>
      <vt:lpstr>Slide 27</vt:lpstr>
      <vt:lpstr>Axis of motion</vt:lpstr>
      <vt:lpstr>Arthrokinematics </vt:lpstr>
      <vt:lpstr>Arthrokinematics </vt:lpstr>
      <vt:lpstr>Elbow Muscles</vt:lpstr>
      <vt:lpstr>Slide 32</vt:lpstr>
      <vt:lpstr>Brachialis</vt:lpstr>
      <vt:lpstr>Slide 34</vt:lpstr>
      <vt:lpstr>Slide 35</vt:lpstr>
      <vt:lpstr>Brachioradialis  </vt:lpstr>
      <vt:lpstr>Slide 37</vt:lpstr>
      <vt:lpstr>Elbow extensors</vt:lpstr>
      <vt:lpstr>Slide 39</vt:lpstr>
      <vt:lpstr>Slide 40</vt:lpstr>
      <vt:lpstr>Radioulnar joints </vt:lpstr>
      <vt:lpstr>Slide 42</vt:lpstr>
      <vt:lpstr>Slide 43</vt:lpstr>
      <vt:lpstr>Slide 44</vt:lpstr>
      <vt:lpstr>Proximal radioulnar joint :</vt:lpstr>
      <vt:lpstr>Distal Radioulnar joint :</vt:lpstr>
      <vt:lpstr>Slide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ELBOW BIOMECHANICS </dc:title>
  <dc:creator>lenovo</dc:creator>
  <cp:lastModifiedBy>HP</cp:lastModifiedBy>
  <cp:revision>16</cp:revision>
  <dcterms:created xsi:type="dcterms:W3CDTF">2020-09-25T04:32:50Z</dcterms:created>
  <dcterms:modified xsi:type="dcterms:W3CDTF">2024-06-19T04:14:24Z</dcterms:modified>
</cp:coreProperties>
</file>